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82" r:id="rId19"/>
    <p:sldId id="281" r:id="rId20"/>
    <p:sldId id="278" r:id="rId21"/>
    <p:sldId id="279" r:id="rId22"/>
    <p:sldId id="280" r:id="rId23"/>
    <p:sldId id="276" r:id="rId24"/>
    <p:sldId id="283" r:id="rId25"/>
    <p:sldId id="284" r:id="rId26"/>
    <p:sldId id="285"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42B5B8-E803-41CF-B5E8-68C790EC9F17}" type="datetimeFigureOut">
              <a:rPr lang="en-US" smtClean="0"/>
              <a:t>11/30/2015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97EC4-A76A-4B51-88B3-722F1ACEAC92}" type="slidenum">
              <a:rPr lang="en-US" smtClean="0"/>
              <a:t>‹#›</a:t>
            </a:fld>
            <a:endParaRPr lang="en-US"/>
          </a:p>
        </p:txBody>
      </p:sp>
    </p:spTree>
    <p:extLst>
      <p:ext uri="{BB962C8B-B14F-4D97-AF65-F5344CB8AC3E}">
        <p14:creationId xmlns:p14="http://schemas.microsoft.com/office/powerpoint/2010/main" val="1577702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597EC4-A76A-4B51-88B3-722F1ACEAC92}" type="slidenum">
              <a:rPr lang="en-US" smtClean="0"/>
              <a:t>24</a:t>
            </a:fld>
            <a:endParaRPr lang="en-US"/>
          </a:p>
        </p:txBody>
      </p:sp>
    </p:spTree>
    <p:extLst>
      <p:ext uri="{BB962C8B-B14F-4D97-AF65-F5344CB8AC3E}">
        <p14:creationId xmlns:p14="http://schemas.microsoft.com/office/powerpoint/2010/main" val="1733708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469974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998158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43058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018993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2A9960-A620-4674-ABFD-1DA0A3B9C54C}" type="datetimeFigureOut">
              <a:rPr lang="en-US" smtClean="0"/>
              <a:t>11/30/2015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786106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12A9960-A620-4674-ABFD-1DA0A3B9C54C}" type="datetimeFigureOut">
              <a:rPr lang="en-US" smtClean="0"/>
              <a:t>11/30/2015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804557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12A9960-A620-4674-ABFD-1DA0A3B9C54C}" type="datetimeFigureOut">
              <a:rPr lang="en-US" smtClean="0"/>
              <a:t>11/30/2015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9475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12A9960-A620-4674-ABFD-1DA0A3B9C54C}" type="datetimeFigureOut">
              <a:rPr lang="en-US" smtClean="0"/>
              <a:t>11/30/2015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8995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2A9960-A620-4674-ABFD-1DA0A3B9C54C}" type="datetimeFigureOut">
              <a:rPr lang="en-US" smtClean="0"/>
              <a:t>11/30/2015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2501210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2A9960-A620-4674-ABFD-1DA0A3B9C54C}" type="datetimeFigureOut">
              <a:rPr lang="en-US" smtClean="0"/>
              <a:t>11/30/2015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836663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2A9960-A620-4674-ABFD-1DA0A3B9C54C}" type="datetimeFigureOut">
              <a:rPr lang="en-US" smtClean="0"/>
              <a:t>11/30/2015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979597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2A9960-A620-4674-ABFD-1DA0A3B9C54C}" type="datetimeFigureOut">
              <a:rPr lang="en-US" smtClean="0"/>
              <a:t>11/30/2015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79675E-EB79-437D-8893-AED0B96E2CE7}" type="slidenum">
              <a:rPr lang="en-US" smtClean="0"/>
              <a:t>‹#›</a:t>
            </a:fld>
            <a:endParaRPr lang="en-US"/>
          </a:p>
        </p:txBody>
      </p:sp>
    </p:spTree>
    <p:extLst>
      <p:ext uri="{BB962C8B-B14F-4D97-AF65-F5344CB8AC3E}">
        <p14:creationId xmlns:p14="http://schemas.microsoft.com/office/powerpoint/2010/main" val="290573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en.wikipedia.org/wiki/Free_and_open-source_softwar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4000" b="41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875"/>
            <a:ext cx="9144000" cy="6858000"/>
          </a:xfrm>
          <a:prstGeom prst="rect">
            <a:avLst/>
          </a:prstGeom>
        </p:spPr>
      </p:pic>
      <p:sp>
        <p:nvSpPr>
          <p:cNvPr id="2" name="Title 1"/>
          <p:cNvSpPr>
            <a:spLocks noGrp="1"/>
          </p:cNvSpPr>
          <p:nvPr>
            <p:ph type="ctrTitle"/>
          </p:nvPr>
        </p:nvSpPr>
        <p:spPr>
          <a:xfrm>
            <a:off x="685800" y="1371600"/>
            <a:ext cx="7772400" cy="1470025"/>
          </a:xfrm>
        </p:spPr>
        <p:txBody>
          <a:bodyPr>
            <a:noAutofit/>
          </a:bodyPr>
          <a:lstStyle/>
          <a:p>
            <a:r>
              <a:rPr lang="en-US" sz="6000" dirty="0">
                <a:solidFill>
                  <a:schemeClr val="tx1">
                    <a:lumMod val="95000"/>
                    <a:lumOff val="5000"/>
                  </a:schemeClr>
                </a:solidFill>
              </a:rPr>
              <a:t>SugarLabs Testing  Analysis and Framework</a:t>
            </a:r>
          </a:p>
        </p:txBody>
      </p:sp>
      <p:sp>
        <p:nvSpPr>
          <p:cNvPr id="3" name="Subtitle 2"/>
          <p:cNvSpPr>
            <a:spLocks noGrp="1"/>
          </p:cNvSpPr>
          <p:nvPr>
            <p:ph type="subTitle" idx="1"/>
          </p:nvPr>
        </p:nvSpPr>
        <p:spPr/>
        <p:txBody>
          <a:bodyPr>
            <a:normAutofit/>
          </a:bodyPr>
          <a:lstStyle/>
          <a:p>
            <a:r>
              <a:rPr lang="en-US" sz="2400" b="1" dirty="0">
                <a:solidFill>
                  <a:schemeClr val="tx1"/>
                </a:solidFill>
              </a:rPr>
              <a:t>Jameson Burroughs, Christopher Lewis, Megan O’Neal</a:t>
            </a:r>
            <a:r>
              <a:rPr lang="en-US" sz="2400" b="1">
                <a:solidFill>
                  <a:schemeClr val="tx1"/>
                </a:solidFill>
              </a:rPr>
              <a:t>, </a:t>
            </a:r>
            <a:r>
              <a:rPr lang="en-US" sz="2400" b="1" smtClean="0">
                <a:solidFill>
                  <a:schemeClr val="tx1"/>
                </a:solidFill>
              </a:rPr>
              <a:t>Alexander </a:t>
            </a:r>
            <a:r>
              <a:rPr lang="en-US" sz="2400" b="1" dirty="0">
                <a:solidFill>
                  <a:schemeClr val="tx1"/>
                </a:solidFill>
              </a:rPr>
              <a:t>Wray</a:t>
            </a:r>
            <a:endParaRPr lang="en-US" sz="2400" dirty="0">
              <a:solidFill>
                <a:schemeClr val="tx1"/>
              </a:solidFill>
            </a:endParaRPr>
          </a:p>
        </p:txBody>
      </p:sp>
    </p:spTree>
    <p:extLst>
      <p:ext uri="{BB962C8B-B14F-4D97-AF65-F5344CB8AC3E}">
        <p14:creationId xmlns:p14="http://schemas.microsoft.com/office/powerpoint/2010/main" val="502053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a:t>
            </a:r>
            <a:r>
              <a:rPr lang="en-US" dirty="0" err="1" smtClean="0"/>
              <a:t>testCaseExecutables</a:t>
            </a:r>
            <a:r>
              <a:rPr lang="en-US" dirty="0" smtClean="0"/>
              <a:t>/</a:t>
            </a:r>
            <a:endParaRPr lang="en-US" dirty="0"/>
          </a:p>
        </p:txBody>
      </p:sp>
      <p:sp>
        <p:nvSpPr>
          <p:cNvPr id="3" name="Content Placeholder 2"/>
          <p:cNvSpPr>
            <a:spLocks noGrp="1"/>
          </p:cNvSpPr>
          <p:nvPr>
            <p:ph idx="1"/>
          </p:nvPr>
        </p:nvSpPr>
        <p:spPr/>
        <p:txBody>
          <a:bodyPr/>
          <a:lstStyle/>
          <a:p>
            <a:r>
              <a:rPr lang="en-US" dirty="0" smtClean="0"/>
              <a:t>This folder contains the individual scripts for each test case, detailing potential error catches and the method to be tested.</a:t>
            </a:r>
          </a:p>
          <a:p>
            <a:r>
              <a:rPr lang="en-US" dirty="0" smtClean="0"/>
              <a:t>Example</a:t>
            </a:r>
            <a:r>
              <a:rPr lang="en-US" dirty="0"/>
              <a:t>:</a:t>
            </a:r>
            <a:endParaRPr lang="en-US" dirty="0" smtClean="0"/>
          </a:p>
        </p:txBody>
      </p:sp>
      <p:pic>
        <p:nvPicPr>
          <p:cNvPr id="4098" name="Picture 2" descr="E:\Cofc\2015 fall\CS362\FINAL\ppt_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3200400"/>
            <a:ext cx="5334000" cy="3467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/reports/</a:t>
            </a:r>
            <a:endParaRPr lang="en-US" dirty="0"/>
          </a:p>
        </p:txBody>
      </p:sp>
      <p:sp>
        <p:nvSpPr>
          <p:cNvPr id="3" name="Content Placeholder 2"/>
          <p:cNvSpPr>
            <a:spLocks noGrp="1"/>
          </p:cNvSpPr>
          <p:nvPr>
            <p:ph idx="1"/>
          </p:nvPr>
        </p:nvSpPr>
        <p:spPr/>
        <p:txBody>
          <a:bodyPr/>
          <a:lstStyle/>
          <a:p>
            <a:r>
              <a:rPr lang="en-US" dirty="0" smtClean="0"/>
              <a:t>This contains the HTML file that runs as a result of our main script.</a:t>
            </a:r>
            <a:endParaRPr lang="en-US" dirty="0"/>
          </a:p>
          <a:p>
            <a:r>
              <a:rPr lang="en-US" dirty="0" smtClean="0"/>
              <a:t>Here’s a snippet of what it looks like.</a:t>
            </a:r>
          </a:p>
        </p:txBody>
      </p:sp>
      <p:pic>
        <p:nvPicPr>
          <p:cNvPr id="5122" name="Picture 2" descr="E:\Cofc\2015 fall\CS362\FINAL\ppt_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9015" y="3400245"/>
            <a:ext cx="7077343"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/Outputs/</a:t>
            </a:r>
            <a:endParaRPr lang="en-US" dirty="0"/>
          </a:p>
        </p:txBody>
      </p:sp>
      <p:sp>
        <p:nvSpPr>
          <p:cNvPr id="3" name="Content Placeholder 2"/>
          <p:cNvSpPr>
            <a:spLocks noGrp="1"/>
          </p:cNvSpPr>
          <p:nvPr>
            <p:ph idx="1"/>
          </p:nvPr>
        </p:nvSpPr>
        <p:spPr/>
        <p:txBody>
          <a:bodyPr/>
          <a:lstStyle/>
          <a:p>
            <a:r>
              <a:rPr lang="en-US" dirty="0" smtClean="0"/>
              <a:t>The Outputs folder contains text files created after running our main script.</a:t>
            </a:r>
          </a:p>
          <a:p>
            <a:r>
              <a:rPr lang="en-US" dirty="0" smtClean="0"/>
              <a:t>Each of these are compared to their respective oracles in order to determine a pass or fail.</a:t>
            </a:r>
          </a:p>
          <a:p>
            <a:endParaRPr lang="en-US" dirty="0" smtClean="0"/>
          </a:p>
        </p:txBody>
      </p:sp>
      <p:pic>
        <p:nvPicPr>
          <p:cNvPr id="6146" name="Picture 2" descr="E:\Cofc\2015 fall\CS362\FINAL\ppt_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8462" y="3810000"/>
            <a:ext cx="2838450" cy="1657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7170" name="Picture 2" descr="E:\Cofc\2015 fall\CS362\FINAL\ppt_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2715" y="685800"/>
            <a:ext cx="5769944" cy="5958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8194" name="Picture 2" descr="E:\Cofc\2015 fall\CS362\FINAL\ppt_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131" y="1071562"/>
            <a:ext cx="7631112" cy="4714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9218" name="Picture 2" descr="E:\Cofc\2015 fall\CS362\FINAL\ppt_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680" y="1071562"/>
            <a:ext cx="7212013" cy="4714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841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10242" name="Picture 2" descr="E:\Cofc\2015 fall\CS362\FINAL\ppt_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934" y="685800"/>
            <a:ext cx="8197506" cy="5735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397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Injecting Faults</a:t>
            </a:r>
            <a:endParaRPr lang="en-US" dirty="0"/>
          </a:p>
        </p:txBody>
      </p:sp>
      <p:sp>
        <p:nvSpPr>
          <p:cNvPr id="3" name="Content Placeholder 2"/>
          <p:cNvSpPr>
            <a:spLocks noGrp="1"/>
          </p:cNvSpPr>
          <p:nvPr>
            <p:ph idx="1"/>
          </p:nvPr>
        </p:nvSpPr>
        <p:spPr/>
        <p:txBody>
          <a:bodyPr/>
          <a:lstStyle/>
          <a:p>
            <a:r>
              <a:rPr lang="en-US" dirty="0" smtClean="0"/>
              <a:t>Our team added one fault for each of the five </a:t>
            </a:r>
            <a:r>
              <a:rPr lang="en-US" dirty="0" err="1" smtClean="0"/>
              <a:t>methds</a:t>
            </a:r>
            <a:r>
              <a:rPr lang="en-US" dirty="0" smtClean="0"/>
              <a:t>, since five faults were needing to be injected!</a:t>
            </a:r>
          </a:p>
        </p:txBody>
      </p:sp>
    </p:spTree>
    <p:extLst>
      <p:ext uri="{BB962C8B-B14F-4D97-AF65-F5344CB8AC3E}">
        <p14:creationId xmlns:p14="http://schemas.microsoft.com/office/powerpoint/2010/main" val="3083397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#1 - add(x,)</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i="1" smtClean="0"/>
              <a:t>#fault inserted: added abs method to return value</a:t>
            </a:r>
            <a:br>
              <a:rPr lang="en-US" i="1" smtClean="0"/>
            </a:br>
            <a:r>
              <a:rPr lang="en-US" b="1" smtClean="0"/>
              <a:t>return </a:t>
            </a:r>
            <a:r>
              <a:rPr lang="en-US" smtClean="0"/>
              <a:t>abs(x + y)</a:t>
            </a:r>
            <a:endParaRPr lang="en-US" dirty="0"/>
          </a:p>
        </p:txBody>
      </p:sp>
      <p:pic>
        <p:nvPicPr>
          <p:cNvPr id="8"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5887" y="3447691"/>
            <a:ext cx="5943600" cy="808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p:nvPr/>
        </p:nvPicPr>
        <p:blipFill>
          <a:blip r:embed="rId4">
            <a:extLst>
              <a:ext uri="{28A0092B-C50C-407E-A947-70E740481C1C}">
                <a14:useLocalDpi xmlns:a14="http://schemas.microsoft.com/office/drawing/2010/main" val="0"/>
              </a:ext>
            </a:extLst>
          </a:blip>
          <a:stretch>
            <a:fillRect/>
          </a:stretch>
        </p:blipFill>
        <p:spPr>
          <a:xfrm>
            <a:off x="1595887" y="4656826"/>
            <a:ext cx="5943600" cy="887095"/>
          </a:xfrm>
          <a:prstGeom prst="rect">
            <a:avLst/>
          </a:prstGeom>
        </p:spPr>
      </p:pic>
    </p:spTree>
    <p:extLst>
      <p:ext uri="{BB962C8B-B14F-4D97-AF65-F5344CB8AC3E}">
        <p14:creationId xmlns:p14="http://schemas.microsoft.com/office/powerpoint/2010/main" val="7734109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Fault #2 - sub(</a:t>
            </a:r>
            <a:r>
              <a:rPr lang="en-US" dirty="0" err="1" smtClean="0"/>
              <a:t>x,y</a:t>
            </a:r>
            <a:r>
              <a:rPr lang="en-US" dirty="0" smtClean="0"/>
              <a:t>)</a:t>
            </a:r>
            <a:endParaRPr lang="en-US" dirty="0"/>
          </a:p>
        </p:txBody>
      </p:sp>
      <p:sp>
        <p:nvSpPr>
          <p:cNvPr id="3" name="Content Placeholder 2"/>
          <p:cNvSpPr>
            <a:spLocks noGrp="1"/>
          </p:cNvSpPr>
          <p:nvPr>
            <p:ph idx="1"/>
          </p:nvPr>
        </p:nvSpPr>
        <p:spPr/>
        <p:txBody>
          <a:bodyPr>
            <a:normAutofit/>
          </a:bodyPr>
          <a:lstStyle/>
          <a:p>
            <a:pPr marL="0" indent="0">
              <a:buNone/>
            </a:pPr>
            <a:r>
              <a:rPr lang="en-US" sz="2400" i="1" dirty="0"/>
              <a:t>#fault inserted: took away if statement so it would not convert values to decimals.</a:t>
            </a:r>
            <a:br>
              <a:rPr lang="en-US" sz="2400" i="1" dirty="0"/>
            </a:br>
            <a:r>
              <a:rPr lang="en-US" sz="2400" i="1" dirty="0"/>
              <a:t>#if </a:t>
            </a:r>
            <a:r>
              <a:rPr lang="en-US" sz="2400" i="1" dirty="0" err="1"/>
              <a:t>isinstance</a:t>
            </a:r>
            <a:r>
              <a:rPr lang="en-US" sz="2400" i="1" dirty="0"/>
              <a:t>(x, _Decimal) or </a:t>
            </a:r>
            <a:r>
              <a:rPr lang="en-US" sz="2400" i="1" dirty="0" err="1"/>
              <a:t>isinstance</a:t>
            </a:r>
            <a:r>
              <a:rPr lang="en-US" sz="2400" i="1" dirty="0"/>
              <a:t>(y</a:t>
            </a:r>
            <a:r>
              <a:rPr lang="en-US" sz="2400" i="1" dirty="0" smtClean="0"/>
              <a:t>, _</a:t>
            </a:r>
            <a:r>
              <a:rPr lang="en-US" sz="2400" i="1" dirty="0"/>
              <a:t>Decimal):</a:t>
            </a:r>
            <a:br>
              <a:rPr lang="en-US" sz="2400" i="1" dirty="0"/>
            </a:br>
            <a:r>
              <a:rPr lang="en-US" sz="2400" i="1" dirty="0"/>
              <a:t> #   x = _d(x)</a:t>
            </a:r>
            <a:br>
              <a:rPr lang="en-US" sz="2400" i="1" dirty="0"/>
            </a:br>
            <a:r>
              <a:rPr lang="en-US" sz="2400" i="1" dirty="0"/>
              <a:t>  #  y = _d(y)</a:t>
            </a:r>
            <a:br>
              <a:rPr lang="en-US" sz="2400" i="1" dirty="0"/>
            </a:br>
            <a:r>
              <a:rPr lang="en-US" sz="2400" b="1" dirty="0"/>
              <a:t>return </a:t>
            </a:r>
            <a:r>
              <a:rPr lang="en-US" sz="2400" dirty="0"/>
              <a:t>x - y</a:t>
            </a:r>
            <a:endParaRPr lang="en-US" sz="2400" dirty="0" smtClean="0"/>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1594449" y="4088921"/>
            <a:ext cx="5943600" cy="706755"/>
          </a:xfrm>
          <a:prstGeom prst="rect">
            <a:avLst/>
          </a:prstGeom>
        </p:spPr>
      </p:pic>
      <p:pic>
        <p:nvPicPr>
          <p:cNvPr id="8" name="Picture 7"/>
          <p:cNvPicPr/>
          <p:nvPr/>
        </p:nvPicPr>
        <p:blipFill>
          <a:blip r:embed="rId4">
            <a:extLst>
              <a:ext uri="{28A0092B-C50C-407E-A947-70E740481C1C}">
                <a14:useLocalDpi xmlns:a14="http://schemas.microsoft.com/office/drawing/2010/main" val="0"/>
              </a:ext>
            </a:extLst>
          </a:blip>
          <a:stretch>
            <a:fillRect/>
          </a:stretch>
        </p:blipFill>
        <p:spPr>
          <a:xfrm>
            <a:off x="1600200" y="5181600"/>
            <a:ext cx="5943600" cy="804545"/>
          </a:xfrm>
          <a:prstGeom prst="rect">
            <a:avLst/>
          </a:prstGeom>
        </p:spPr>
      </p:pic>
    </p:spTree>
    <p:extLst>
      <p:ext uri="{BB962C8B-B14F-4D97-AF65-F5344CB8AC3E}">
        <p14:creationId xmlns:p14="http://schemas.microsoft.com/office/powerpoint/2010/main" val="315765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875"/>
            <a:ext cx="9144000" cy="6858000"/>
          </a:xfrm>
          <a:prstGeom prst="rect">
            <a:avLst/>
          </a:prstGeom>
        </p:spPr>
      </p:pic>
      <p:sp>
        <p:nvSpPr>
          <p:cNvPr id="2" name="Title 1"/>
          <p:cNvSpPr>
            <a:spLocks noGrp="1"/>
          </p:cNvSpPr>
          <p:nvPr>
            <p:ph type="title"/>
          </p:nvPr>
        </p:nvSpPr>
        <p:spPr>
          <a:xfrm>
            <a:off x="457200" y="457200"/>
            <a:ext cx="8229600" cy="1143000"/>
          </a:xfrm>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We are Jameson Burroughs, Christopher Lewis, Megan O’Neal, and Alex Wray.</a:t>
            </a:r>
            <a:endParaRPr lang="en-US" dirty="0"/>
          </a:p>
          <a:p>
            <a:r>
              <a:rPr lang="en-US" dirty="0" smtClean="0"/>
              <a:t>College of Charleston</a:t>
            </a:r>
          </a:p>
          <a:p>
            <a:r>
              <a:rPr lang="en-US" dirty="0" smtClean="0"/>
              <a:t>Computer Science</a:t>
            </a:r>
          </a:p>
          <a:p>
            <a:pPr marL="0" indent="0">
              <a:buNone/>
            </a:pPr>
            <a:endParaRPr lang="en-US" dirty="0" smtClean="0"/>
          </a:p>
        </p:txBody>
      </p:sp>
    </p:spTree>
    <p:extLst>
      <p:ext uri="{BB962C8B-B14F-4D97-AF65-F5344CB8AC3E}">
        <p14:creationId xmlns:p14="http://schemas.microsoft.com/office/powerpoint/2010/main" val="335907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#3 – </a:t>
            </a:r>
            <a:r>
              <a:rPr lang="en-US" dirty="0" err="1" smtClean="0"/>
              <a:t>mul</a:t>
            </a:r>
            <a:r>
              <a:rPr lang="en-US" dirty="0" smtClean="0"/>
              <a:t>(</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400" b="1" dirty="0"/>
              <a:t>if </a:t>
            </a:r>
            <a:r>
              <a:rPr lang="en-US" sz="2400" dirty="0" err="1"/>
              <a:t>isinstance</a:t>
            </a:r>
            <a:r>
              <a:rPr lang="en-US" sz="2400" dirty="0"/>
              <a:t>(x, _Decimal) </a:t>
            </a:r>
            <a:r>
              <a:rPr lang="en-US" sz="2400" b="1" dirty="0"/>
              <a:t>or </a:t>
            </a:r>
            <a:r>
              <a:rPr lang="en-US" sz="2400" dirty="0" err="1"/>
              <a:t>isinstance</a:t>
            </a:r>
            <a:r>
              <a:rPr lang="en-US" sz="2400" dirty="0"/>
              <a:t>(y, _Decimal):</a:t>
            </a:r>
            <a:br>
              <a:rPr lang="en-US" sz="2400" dirty="0"/>
            </a:br>
            <a:r>
              <a:rPr lang="en-US" sz="2400" dirty="0"/>
              <a:t>    x = _d(x)</a:t>
            </a:r>
            <a:br>
              <a:rPr lang="en-US" sz="2400" dirty="0"/>
            </a:br>
            <a:r>
              <a:rPr lang="en-US" sz="2400" dirty="0"/>
              <a:t>    y = _d(y)</a:t>
            </a:r>
            <a:br>
              <a:rPr lang="en-US" sz="2400" dirty="0"/>
            </a:br>
            <a:r>
              <a:rPr lang="en-US" sz="2400" dirty="0"/>
              <a:t>    </a:t>
            </a:r>
            <a:r>
              <a:rPr lang="en-US" sz="2400" i="1" dirty="0"/>
              <a:t>#fault inserted: indented return statement.</a:t>
            </a:r>
            <a:br>
              <a:rPr lang="en-US" sz="2400" i="1" dirty="0"/>
            </a:br>
            <a:r>
              <a:rPr lang="en-US" sz="2400" i="1" dirty="0"/>
              <a:t>    </a:t>
            </a:r>
            <a:r>
              <a:rPr lang="en-US" sz="2400" b="1" dirty="0"/>
              <a:t>return </a:t>
            </a:r>
            <a:r>
              <a:rPr lang="en-US" sz="2400" dirty="0"/>
              <a:t>x * y</a:t>
            </a:r>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1595887" y="3733800"/>
            <a:ext cx="5943600" cy="741045"/>
          </a:xfrm>
          <a:prstGeom prst="rect">
            <a:avLst/>
          </a:prstGeom>
        </p:spPr>
      </p:pic>
      <p:pic>
        <p:nvPicPr>
          <p:cNvPr id="11" name="Picture 10"/>
          <p:cNvPicPr/>
          <p:nvPr/>
        </p:nvPicPr>
        <p:blipFill>
          <a:blip r:embed="rId4">
            <a:extLst>
              <a:ext uri="{28A0092B-C50C-407E-A947-70E740481C1C}">
                <a14:useLocalDpi xmlns:a14="http://schemas.microsoft.com/office/drawing/2010/main" val="0"/>
              </a:ext>
            </a:extLst>
          </a:blip>
          <a:stretch>
            <a:fillRect/>
          </a:stretch>
        </p:blipFill>
        <p:spPr>
          <a:xfrm>
            <a:off x="1595887" y="4800600"/>
            <a:ext cx="5943600" cy="836930"/>
          </a:xfrm>
          <a:prstGeom prst="rect">
            <a:avLst/>
          </a:prstGeom>
        </p:spPr>
      </p:pic>
    </p:spTree>
    <p:extLst>
      <p:ext uri="{BB962C8B-B14F-4D97-AF65-F5344CB8AC3E}">
        <p14:creationId xmlns:p14="http://schemas.microsoft.com/office/powerpoint/2010/main" val="4995004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#4 – div(</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b="1" dirty="0"/>
              <a:t>if </a:t>
            </a:r>
            <a:r>
              <a:rPr lang="en-US" dirty="0"/>
              <a:t>x == 0 </a:t>
            </a:r>
            <a:r>
              <a:rPr lang="en-US" b="1" dirty="0"/>
              <a:t>or </a:t>
            </a:r>
            <a:r>
              <a:rPr lang="en-US" dirty="0"/>
              <a:t>x == 0.0:</a:t>
            </a:r>
            <a:r>
              <a:rPr lang="en-US" i="1" dirty="0"/>
              <a:t>#fault insert changed y to x</a:t>
            </a:r>
            <a:endParaRPr lang="en-US" dirty="0"/>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1600200" y="3061970"/>
            <a:ext cx="5943600" cy="734060"/>
          </a:xfrm>
          <a:prstGeom prst="rect">
            <a:avLst/>
          </a:prstGeom>
        </p:spPr>
      </p:pic>
      <p:pic>
        <p:nvPicPr>
          <p:cNvPr id="12" name="Picture 11"/>
          <p:cNvPicPr/>
          <p:nvPr/>
        </p:nvPicPr>
        <p:blipFill>
          <a:blip r:embed="rId4">
            <a:extLst>
              <a:ext uri="{28A0092B-C50C-407E-A947-70E740481C1C}">
                <a14:useLocalDpi xmlns:a14="http://schemas.microsoft.com/office/drawing/2010/main" val="0"/>
              </a:ext>
            </a:extLst>
          </a:blip>
          <a:stretch>
            <a:fillRect/>
          </a:stretch>
        </p:blipFill>
        <p:spPr>
          <a:xfrm>
            <a:off x="1600200" y="4343400"/>
            <a:ext cx="5943600" cy="824865"/>
          </a:xfrm>
          <a:prstGeom prst="rect">
            <a:avLst/>
          </a:prstGeom>
        </p:spPr>
      </p:pic>
    </p:spTree>
    <p:extLst>
      <p:ext uri="{BB962C8B-B14F-4D97-AF65-F5344CB8AC3E}">
        <p14:creationId xmlns:p14="http://schemas.microsoft.com/office/powerpoint/2010/main" val="499500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#5 – mod(</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i="1" dirty="0"/>
              <a:t>#if </a:t>
            </a:r>
            <a:r>
              <a:rPr lang="en-US" sz="2400" i="1" dirty="0" err="1"/>
              <a:t>is_int</a:t>
            </a:r>
            <a:r>
              <a:rPr lang="en-US" sz="2400" i="1" dirty="0"/>
              <a:t>(y):</a:t>
            </a:r>
            <a:br>
              <a:rPr lang="en-US" sz="2400" i="1" dirty="0"/>
            </a:br>
            <a:r>
              <a:rPr lang="en-US" sz="2400" b="1" dirty="0"/>
              <a:t>return </a:t>
            </a:r>
            <a:r>
              <a:rPr lang="en-US" sz="2400" dirty="0"/>
              <a:t>x % y</a:t>
            </a:r>
            <a:br>
              <a:rPr lang="en-US" sz="2400" dirty="0"/>
            </a:br>
            <a:r>
              <a:rPr lang="en-US" sz="2400" i="1" dirty="0"/>
              <a:t>#else:</a:t>
            </a:r>
            <a:br>
              <a:rPr lang="en-US" sz="2400" i="1" dirty="0"/>
            </a:br>
            <a:r>
              <a:rPr lang="en-US" sz="2400" i="1" dirty="0"/>
              <a:t>    #raise </a:t>
            </a:r>
            <a:r>
              <a:rPr lang="en-US" sz="2400" i="1" dirty="0" err="1"/>
              <a:t>ValueError</a:t>
            </a:r>
            <a:r>
              <a:rPr lang="en-US" sz="2400" i="1" dirty="0"/>
              <a:t>(_('Can only calculate x modulo &lt;integer&gt;'))</a:t>
            </a:r>
            <a:endParaRPr lang="en-US" sz="2400" dirty="0"/>
          </a:p>
        </p:txBody>
      </p:sp>
      <p:pic>
        <p:nvPicPr>
          <p:cNvPr id="11" name="Picture 10"/>
          <p:cNvPicPr/>
          <p:nvPr/>
        </p:nvPicPr>
        <p:blipFill>
          <a:blip r:embed="rId3">
            <a:extLst>
              <a:ext uri="{28A0092B-C50C-407E-A947-70E740481C1C}">
                <a14:useLocalDpi xmlns:a14="http://schemas.microsoft.com/office/drawing/2010/main" val="0"/>
              </a:ext>
            </a:extLst>
          </a:blip>
          <a:stretch>
            <a:fillRect/>
          </a:stretch>
        </p:blipFill>
        <p:spPr>
          <a:xfrm>
            <a:off x="1595887" y="3657600"/>
            <a:ext cx="5943600" cy="728980"/>
          </a:xfrm>
          <a:prstGeom prst="rect">
            <a:avLst/>
          </a:prstGeom>
        </p:spPr>
      </p:pic>
      <p:pic>
        <p:nvPicPr>
          <p:cNvPr id="19458" name="Picture 2" descr="E:\Cofc\2015 fall\CS362\FINAL\ppt_1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8172" y="4667160"/>
            <a:ext cx="5907656" cy="822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500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lstStyle/>
          <a:p>
            <a:pPr marL="0" indent="0">
              <a:buNone/>
            </a:pPr>
            <a:r>
              <a:rPr lang="en-US" i="1" dirty="0" smtClean="0"/>
              <a:t>Jameson </a:t>
            </a:r>
            <a:r>
              <a:rPr lang="en-US" i="1" dirty="0" smtClean="0"/>
              <a:t>Burroughs</a:t>
            </a:r>
          </a:p>
          <a:p>
            <a:pPr marL="0" indent="0">
              <a:buNone/>
            </a:pPr>
            <a:endParaRPr lang="en-US" sz="1800" dirty="0" smtClean="0"/>
          </a:p>
          <a:p>
            <a:r>
              <a:rPr lang="en-US" sz="1800" dirty="0" smtClean="0"/>
              <a:t>Teamwork</a:t>
            </a:r>
          </a:p>
          <a:p>
            <a:r>
              <a:rPr lang="en-US" sz="1800" dirty="0" smtClean="0"/>
              <a:t>Independent Learning</a:t>
            </a:r>
            <a:endParaRPr lang="en-US" dirty="0" smtClean="0"/>
          </a:p>
        </p:txBody>
      </p:sp>
    </p:spTree>
    <p:extLst>
      <p:ext uri="{BB962C8B-B14F-4D97-AF65-F5344CB8AC3E}">
        <p14:creationId xmlns:p14="http://schemas.microsoft.com/office/powerpoint/2010/main" val="37368231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i="1" dirty="0" smtClean="0"/>
              <a:t>Christopher Lewis</a:t>
            </a:r>
          </a:p>
          <a:p>
            <a:pPr marL="0" indent="0">
              <a:lnSpc>
                <a:spcPct val="150000"/>
              </a:lnSpc>
              <a:buNone/>
            </a:pPr>
            <a:r>
              <a:rPr lang="en-US" sz="1800" dirty="0" smtClean="0"/>
              <a:t>“</a:t>
            </a:r>
            <a:r>
              <a:rPr lang="en-US" sz="1800" dirty="0"/>
              <a:t>Working as a self-guided team showed me the importance of creating project milestones. Without required deliverables, our team would have certainly fallen behind schedule. Working with the deliverable guidelines allowed us to schedule fairly regular team meetings to hash out both technical problems and organizational requirements. Management of time and resources are vital to the success of a project that includes multiple steps. Hurrying to get it done would have spelled disaster for us! If I had to change one thing about the project, I’d write slightly clearer instructions for the specifications required for our testing automation framework. We had to go back and change our structure and functionality a few times to meet the specifications.”</a:t>
            </a:r>
          </a:p>
          <a:p>
            <a:pPr marL="0" indent="0">
              <a:buNone/>
            </a:pPr>
            <a:endParaRPr lang="en-US" i="1" dirty="0" smtClean="0"/>
          </a:p>
          <a:p>
            <a:pPr marL="0" indent="0">
              <a:buNone/>
            </a:pPr>
            <a:endParaRPr lang="en-US" i="1" dirty="0" smtClean="0"/>
          </a:p>
        </p:txBody>
      </p:sp>
    </p:spTree>
    <p:extLst>
      <p:ext uri="{BB962C8B-B14F-4D97-AF65-F5344CB8AC3E}">
        <p14:creationId xmlns:p14="http://schemas.microsoft.com/office/powerpoint/2010/main" val="3695634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a:bodyPr>
          <a:lstStyle/>
          <a:p>
            <a:pPr marL="0" indent="0">
              <a:buNone/>
            </a:pPr>
            <a:r>
              <a:rPr lang="en-US" i="1" dirty="0" smtClean="0"/>
              <a:t>Megan O’Neal</a:t>
            </a:r>
          </a:p>
          <a:p>
            <a:pPr marL="0" indent="0">
              <a:lnSpc>
                <a:spcPct val="150000"/>
              </a:lnSpc>
              <a:buNone/>
            </a:pPr>
            <a:r>
              <a:rPr lang="en-US" sz="1900" dirty="0"/>
              <a:t>“I learned that deliverables are necessary with group projects because they hold people accountable and people work better under a least a little pressure. Documentation is important when explaining yourself and giving yourself credibility. Also, assigning roles are necessary to hold people responsible and give credibility, but these roles may change as you go and you have must be flexible.”</a:t>
            </a:r>
          </a:p>
          <a:p>
            <a:pPr marL="0" indent="0">
              <a:lnSpc>
                <a:spcPct val="150000"/>
              </a:lnSpc>
              <a:buNone/>
            </a:pPr>
            <a:endParaRPr lang="en-US" sz="1900" i="1" dirty="0" smtClean="0"/>
          </a:p>
        </p:txBody>
      </p:sp>
    </p:spTree>
    <p:extLst>
      <p:ext uri="{BB962C8B-B14F-4D97-AF65-F5344CB8AC3E}">
        <p14:creationId xmlns:p14="http://schemas.microsoft.com/office/powerpoint/2010/main" val="3695634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fontScale="55000" lnSpcReduction="20000"/>
          </a:bodyPr>
          <a:lstStyle/>
          <a:p>
            <a:pPr marL="0" indent="0">
              <a:buNone/>
            </a:pPr>
            <a:r>
              <a:rPr lang="en-US" sz="5800" i="1" dirty="0" smtClean="0"/>
              <a:t>Alexander Wray</a:t>
            </a:r>
          </a:p>
          <a:p>
            <a:pPr marL="0" indent="0">
              <a:lnSpc>
                <a:spcPct val="170000"/>
              </a:lnSpc>
              <a:buNone/>
            </a:pPr>
            <a:r>
              <a:rPr lang="en-US" sz="2500" dirty="0"/>
              <a:t>On the programming side I learned the basics of bash/Linux and how to interact with the command panel to get it to do things, I also dusted off my python knowledge some and in relation to this learned just how quickly you can forget the form of a language if you get too used to using another language. Aside from programming I learned that making sure everyone, in a group, feels like they are getting meaningful and fulfilling jobs can sometimes be difficult, especially if the main task at hand is something fairly easy, but has to be complete before other work can be done. Another important lesson of this project was if it doesn't work sometimes scraping and starting over is a better approach, this was apparent in our script which was giving us trouble in Linux, but ended up working well in python. One of the things this project made me question the most outside of programming problems is team numbers for our assignment 4 people worked, but it could have been done with less, however what I really think is an interesting problem is how to tell the optimal number of people for a task, because if our class had chosen five members per team there would have inevitably been a lack of work for at least one or two people.</a:t>
            </a:r>
          </a:p>
          <a:p>
            <a:pPr marL="0" indent="0">
              <a:buNone/>
            </a:pPr>
            <a:endParaRPr lang="en-US" i="1" dirty="0" smtClean="0"/>
          </a:p>
        </p:txBody>
      </p:sp>
    </p:spTree>
    <p:extLst>
      <p:ext uri="{BB962C8B-B14F-4D97-AF65-F5344CB8AC3E}">
        <p14:creationId xmlns:p14="http://schemas.microsoft.com/office/powerpoint/2010/main" val="1479810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is Sugar?</a:t>
            </a:r>
            <a:endParaRPr lang="en-US" dirty="0"/>
          </a:p>
        </p:txBody>
      </p:sp>
      <p:sp>
        <p:nvSpPr>
          <p:cNvPr id="3" name="Content Placeholder 2"/>
          <p:cNvSpPr>
            <a:spLocks noGrp="1"/>
          </p:cNvSpPr>
          <p:nvPr>
            <p:ph idx="1"/>
          </p:nvPr>
        </p:nvSpPr>
        <p:spPr/>
        <p:txBody>
          <a:bodyPr>
            <a:normAutofit fontScale="92500" lnSpcReduction="20000"/>
          </a:bodyPr>
          <a:lstStyle/>
          <a:p>
            <a:r>
              <a:rPr lang="en-US" dirty="0"/>
              <a:t>Sugar is a learning platform that reinvents how computers are used for education. Collaboration, reflection, and discovery are integrated directly into the user interface. Sugar promotes "studio thinking" and "reflective practice". Through Sugar's clarity of design, children and teachers have the opportunity to use computers on their own terms. Students can reshape, reinvent, and reapply both software and content into powerful learning activities. Sugar's focus on sharing, criticism, and exploration is grounded in the culture of free software (</a:t>
            </a:r>
            <a:r>
              <a:rPr lang="en-US" dirty="0">
                <a:hlinkClick r:id="rId3" tooltip="wikipedia:Free and open-source software"/>
              </a:rPr>
              <a:t>FLOSS</a:t>
            </a:r>
            <a:r>
              <a:rPr lang="en-US" dirty="0"/>
              <a:t>).</a:t>
            </a:r>
          </a:p>
        </p:txBody>
      </p:sp>
    </p:spTree>
    <p:extLst>
      <p:ext uri="{BB962C8B-B14F-4D97-AF65-F5344CB8AC3E}">
        <p14:creationId xmlns:p14="http://schemas.microsoft.com/office/powerpoint/2010/main" val="489630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In Shorter Terms…</a:t>
            </a:r>
            <a:endParaRPr lang="en-US" dirty="0"/>
          </a:p>
        </p:txBody>
      </p:sp>
      <p:sp>
        <p:nvSpPr>
          <p:cNvPr id="3" name="Content Placeholder 2"/>
          <p:cNvSpPr>
            <a:spLocks noGrp="1"/>
          </p:cNvSpPr>
          <p:nvPr>
            <p:ph idx="1"/>
          </p:nvPr>
        </p:nvSpPr>
        <p:spPr/>
        <p:txBody>
          <a:bodyPr/>
          <a:lstStyle/>
          <a:p>
            <a:r>
              <a:rPr lang="en-US" dirty="0" smtClean="0"/>
              <a:t>Sugar is a Linux variant designed as a teaching tool for children.</a:t>
            </a:r>
          </a:p>
          <a:p>
            <a:r>
              <a:rPr lang="en-US" dirty="0" smtClean="0"/>
              <a:t>It includes multiple different activities, each written in Python.</a:t>
            </a:r>
          </a:p>
          <a:p>
            <a:r>
              <a:rPr lang="en-US" dirty="0" smtClean="0"/>
              <a:t>Easy platform to write activities on as a independent developer!</a:t>
            </a:r>
          </a:p>
        </p:txBody>
      </p:sp>
    </p:spTree>
    <p:extLst>
      <p:ext uri="{BB962C8B-B14F-4D97-AF65-F5344CB8AC3E}">
        <p14:creationId xmlns:p14="http://schemas.microsoft.com/office/powerpoint/2010/main" val="2921440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Why We Chose Sugar</a:t>
            </a:r>
            <a:endParaRPr lang="en-US" dirty="0"/>
          </a:p>
        </p:txBody>
      </p:sp>
      <p:sp>
        <p:nvSpPr>
          <p:cNvPr id="3" name="Content Placeholder 2"/>
          <p:cNvSpPr>
            <a:spLocks noGrp="1"/>
          </p:cNvSpPr>
          <p:nvPr>
            <p:ph idx="1"/>
          </p:nvPr>
        </p:nvSpPr>
        <p:spPr/>
        <p:txBody>
          <a:bodyPr/>
          <a:lstStyle/>
          <a:p>
            <a:r>
              <a:rPr lang="en-US" dirty="0" smtClean="0"/>
              <a:t>Liked the philosophy behind it.</a:t>
            </a:r>
          </a:p>
          <a:p>
            <a:r>
              <a:rPr lang="en-US" dirty="0" smtClean="0"/>
              <a:t>Simple set-up and installation made testing easy.</a:t>
            </a:r>
          </a:p>
          <a:p>
            <a:r>
              <a:rPr lang="en-US" dirty="0" smtClean="0"/>
              <a:t>Easily runnable and modifiable Python activities.</a:t>
            </a:r>
          </a:p>
        </p:txBody>
      </p:sp>
    </p:spTree>
    <p:extLst>
      <p:ext uri="{BB962C8B-B14F-4D97-AF65-F5344CB8AC3E}">
        <p14:creationId xmlns:p14="http://schemas.microsoft.com/office/powerpoint/2010/main" val="2921440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Framework Setup Overview</a:t>
            </a:r>
            <a:endParaRPr lang="en-US" dirty="0"/>
          </a:p>
        </p:txBody>
      </p:sp>
      <p:sp>
        <p:nvSpPr>
          <p:cNvPr id="3" name="Content Placeholder 2"/>
          <p:cNvSpPr>
            <a:spLocks noGrp="1"/>
          </p:cNvSpPr>
          <p:nvPr>
            <p:ph idx="1"/>
          </p:nvPr>
        </p:nvSpPr>
        <p:spPr/>
        <p:txBody>
          <a:bodyPr>
            <a:normAutofit fontScale="70000" lnSpcReduction="20000"/>
          </a:bodyPr>
          <a:lstStyle/>
          <a:p>
            <a:r>
              <a:rPr lang="en-US" dirty="0"/>
              <a:t>/scripts/ - contains main python running script, runAllTests.py</a:t>
            </a:r>
          </a:p>
          <a:p>
            <a:r>
              <a:rPr lang="en-US" dirty="0"/>
              <a:t>/</a:t>
            </a:r>
            <a:r>
              <a:rPr lang="en-US" dirty="0" err="1"/>
              <a:t>testCases</a:t>
            </a:r>
            <a:r>
              <a:rPr lang="en-US" dirty="0"/>
              <a:t>/ - contains text files detailing each test case. Holds information to be passed</a:t>
            </a:r>
          </a:p>
          <a:p>
            <a:r>
              <a:rPr lang="en-US" dirty="0"/>
              <a:t>/project/</a:t>
            </a:r>
            <a:r>
              <a:rPr lang="en-US" dirty="0" err="1"/>
              <a:t>src</a:t>
            </a:r>
            <a:r>
              <a:rPr lang="en-US" dirty="0"/>
              <a:t>/ - location of the python Calculator activity that is being tested</a:t>
            </a:r>
          </a:p>
          <a:p>
            <a:r>
              <a:rPr lang="en-US" dirty="0"/>
              <a:t>/oracles/ - contains text files with expected outcomes of each test case</a:t>
            </a:r>
          </a:p>
          <a:p>
            <a:r>
              <a:rPr lang="en-US" dirty="0"/>
              <a:t>/</a:t>
            </a:r>
            <a:r>
              <a:rPr lang="en-US" dirty="0" err="1"/>
              <a:t>testCaseExecutables</a:t>
            </a:r>
            <a:r>
              <a:rPr lang="en-US" dirty="0"/>
              <a:t>/ - contains the python executable files to run each test case</a:t>
            </a:r>
          </a:p>
          <a:p>
            <a:r>
              <a:rPr lang="en-US" dirty="0"/>
              <a:t>/reports/ - contains the HTML file containing the aggregated result information</a:t>
            </a:r>
          </a:p>
          <a:p>
            <a:r>
              <a:rPr lang="en-US" dirty="0"/>
              <a:t>/Outputs/ - contains text files of test case executable results after the program is </a:t>
            </a:r>
            <a:r>
              <a:rPr lang="en-US" dirty="0" smtClean="0"/>
              <a:t>run</a:t>
            </a:r>
            <a:endParaRPr lang="en-US" dirty="0"/>
          </a:p>
        </p:txBody>
      </p:sp>
    </p:spTree>
    <p:extLst>
      <p:ext uri="{BB962C8B-B14F-4D97-AF65-F5344CB8AC3E}">
        <p14:creationId xmlns:p14="http://schemas.microsoft.com/office/powerpoint/2010/main" val="1433444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/scripts/ &amp; /project/</a:t>
            </a:r>
            <a:r>
              <a:rPr lang="en-US" dirty="0" err="1" smtClean="0"/>
              <a:t>src</a:t>
            </a:r>
            <a:endParaRPr lang="en-US" dirty="0"/>
          </a:p>
        </p:txBody>
      </p:sp>
      <p:sp>
        <p:nvSpPr>
          <p:cNvPr id="3" name="Content Placeholder 2"/>
          <p:cNvSpPr>
            <a:spLocks noGrp="1"/>
          </p:cNvSpPr>
          <p:nvPr>
            <p:ph idx="1"/>
          </p:nvPr>
        </p:nvSpPr>
        <p:spPr/>
        <p:txBody>
          <a:bodyPr/>
          <a:lstStyle/>
          <a:p>
            <a:r>
              <a:rPr lang="en-US" dirty="0" smtClean="0"/>
              <a:t>The scripts folder contains our main python script.</a:t>
            </a:r>
          </a:p>
          <a:p>
            <a:r>
              <a:rPr lang="en-US" dirty="0" smtClean="0"/>
              <a:t>We will go into more detail about the script in a bit.</a:t>
            </a:r>
          </a:p>
          <a:p>
            <a:r>
              <a:rPr lang="en-US" dirty="0" smtClean="0"/>
              <a:t>Script is currently configured to run with python2.</a:t>
            </a:r>
          </a:p>
          <a:p>
            <a:r>
              <a:rPr lang="en-US" dirty="0" smtClean="0"/>
              <a:t>The /project/</a:t>
            </a:r>
            <a:r>
              <a:rPr lang="en-US" dirty="0" err="1" smtClean="0"/>
              <a:t>src</a:t>
            </a:r>
            <a:r>
              <a:rPr lang="en-US" dirty="0" smtClean="0"/>
              <a:t> folder holds the python class that we are testing.</a:t>
            </a:r>
          </a:p>
        </p:txBody>
      </p:sp>
    </p:spTree>
    <p:extLst>
      <p:ext uri="{BB962C8B-B14F-4D97-AF65-F5344CB8AC3E}">
        <p14:creationId xmlns:p14="http://schemas.microsoft.com/office/powerpoint/2010/main" val="3481596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a:t>
            </a:r>
            <a:r>
              <a:rPr lang="en-US" dirty="0" err="1" smtClean="0"/>
              <a:t>testCases</a:t>
            </a:r>
            <a:r>
              <a:rPr lang="en-US" dirty="0" smtClean="0"/>
              <a:t>/</a:t>
            </a:r>
            <a:endParaRPr lang="en-US" dirty="0"/>
          </a:p>
        </p:txBody>
      </p:sp>
      <p:sp>
        <p:nvSpPr>
          <p:cNvPr id="3" name="Content Placeholder 2"/>
          <p:cNvSpPr>
            <a:spLocks noGrp="1"/>
          </p:cNvSpPr>
          <p:nvPr>
            <p:ph idx="1"/>
          </p:nvPr>
        </p:nvSpPr>
        <p:spPr/>
        <p:txBody>
          <a:bodyPr/>
          <a:lstStyle/>
          <a:p>
            <a:r>
              <a:rPr lang="en-US" dirty="0" smtClean="0"/>
              <a:t>Contains text files detailing each test case.</a:t>
            </a:r>
          </a:p>
          <a:p>
            <a:r>
              <a:rPr lang="en-US" dirty="0" smtClean="0"/>
              <a:t>These hold the information that is to be passed when methods are tested.</a:t>
            </a:r>
          </a:p>
          <a:p>
            <a:r>
              <a:rPr lang="en-US" dirty="0" smtClean="0"/>
              <a:t>Example:</a:t>
            </a:r>
          </a:p>
        </p:txBody>
      </p:sp>
      <p:pic>
        <p:nvPicPr>
          <p:cNvPr id="2051" name="Picture 3" descr="E:\Cofc\2015 fall\CS362\FINAL\ppt_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3276599"/>
            <a:ext cx="5638800" cy="3334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/oracles/</a:t>
            </a:r>
            <a:endParaRPr lang="en-US" dirty="0"/>
          </a:p>
        </p:txBody>
      </p:sp>
      <p:sp>
        <p:nvSpPr>
          <p:cNvPr id="3" name="Content Placeholder 2"/>
          <p:cNvSpPr>
            <a:spLocks noGrp="1"/>
          </p:cNvSpPr>
          <p:nvPr>
            <p:ph idx="1"/>
          </p:nvPr>
        </p:nvSpPr>
        <p:spPr/>
        <p:txBody>
          <a:bodyPr/>
          <a:lstStyle/>
          <a:p>
            <a:r>
              <a:rPr lang="en-US" dirty="0" smtClean="0"/>
              <a:t>Contains files with expected outcomes.</a:t>
            </a:r>
          </a:p>
          <a:p>
            <a:r>
              <a:rPr lang="en-US" dirty="0" smtClean="0"/>
              <a:t>Different file for each test we plan on running.</a:t>
            </a:r>
          </a:p>
          <a:p>
            <a:r>
              <a:rPr lang="en-US" dirty="0" smtClean="0"/>
              <a:t>Example:</a:t>
            </a:r>
          </a:p>
        </p:txBody>
      </p:sp>
      <p:pic>
        <p:nvPicPr>
          <p:cNvPr id="3074" name="Picture 2" descr="E:\Cofc\2015 fall\CS362\FINAL\ppt_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0799" y="3429000"/>
            <a:ext cx="3533775"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1059</Words>
  <Application>Microsoft Office PowerPoint</Application>
  <PresentationFormat>On-screen Show (4:3)</PresentationFormat>
  <Paragraphs>73</Paragraphs>
  <Slides>26</Slides>
  <Notes>1</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SugarLabs Testing  Analysis and Framework</vt:lpstr>
      <vt:lpstr>Introduction</vt:lpstr>
      <vt:lpstr>What is Sugar?</vt:lpstr>
      <vt:lpstr>In Shorter Terms…</vt:lpstr>
      <vt:lpstr>Why We Chose Sugar</vt:lpstr>
      <vt:lpstr>Framework Setup Overview</vt:lpstr>
      <vt:lpstr>/scripts/ &amp; /project/src</vt:lpstr>
      <vt:lpstr>/testCases/</vt:lpstr>
      <vt:lpstr>/oracles/</vt:lpstr>
      <vt:lpstr>/testCaseExecutables/</vt:lpstr>
      <vt:lpstr>/reports/</vt:lpstr>
      <vt:lpstr>/Outputs/</vt:lpstr>
      <vt:lpstr>PowerPoint Presentation</vt:lpstr>
      <vt:lpstr>PowerPoint Presentation</vt:lpstr>
      <vt:lpstr>PowerPoint Presentation</vt:lpstr>
      <vt:lpstr>PowerPoint Presentation</vt:lpstr>
      <vt:lpstr>Injecting Faults</vt:lpstr>
      <vt:lpstr>PowerPoint Presentation</vt:lpstr>
      <vt:lpstr>Fault #2 - sub(x,y)</vt:lpstr>
      <vt:lpstr>PowerPoint Presentation</vt:lpstr>
      <vt:lpstr>PowerPoint Presentation</vt:lpstr>
      <vt:lpstr>PowerPoint Presentation</vt:lpstr>
      <vt:lpstr>What we all learned</vt:lpstr>
      <vt:lpstr>What we all learned</vt:lpstr>
      <vt:lpstr>What we all learned</vt:lpstr>
      <vt:lpstr>What we all learned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SugarLabs Testing  Analysis and Framework</dc:title>
  <dc:creator>Bigsuga</dc:creator>
  <cp:lastModifiedBy>Bigsuga</cp:lastModifiedBy>
  <cp:revision>10</cp:revision>
  <dcterms:created xsi:type="dcterms:W3CDTF">2015-12-01T03:09:19Z</dcterms:created>
  <dcterms:modified xsi:type="dcterms:W3CDTF">2015-12-01T04:18:02Z</dcterms:modified>
</cp:coreProperties>
</file>

<file path=docProps/thumbnail.jpeg>
</file>